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Visual</a:t>
            </a:r>
            <a:r>
              <a:rPr lang="en">
                <a:solidFill>
                  <a:schemeClr val="dk1"/>
                </a:solidFill>
              </a:rPr>
              <a:t>: Diagram of a speaker verification pipeline.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c78b7016d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1c78b7016d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c78b7016d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1c78b7016d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c78b7016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c78b7016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c78b7016d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1c78b7016d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c78b7016d_3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c78b7016d_3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c78b7016d_3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c78b7016d_3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c78b7016d_3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c78b7016d_3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c78b7016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c78b7016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Visual</a:t>
            </a:r>
            <a:r>
              <a:rPr lang="en">
                <a:solidFill>
                  <a:schemeClr val="dk1"/>
                </a:solidFill>
              </a:rPr>
              <a:t>: A trade-off graph between accuracy and computational cost.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c78b7016d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c78b7016d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Visual</a:t>
            </a:r>
            <a:r>
              <a:rPr lang="en">
                <a:solidFill>
                  <a:schemeClr val="dk1"/>
                </a:solidFill>
              </a:rPr>
              <a:t>: A trade-off graph between accuracy and computational cost.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c78b7016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1c78b7016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Visual</a:t>
            </a:r>
            <a:r>
              <a:rPr lang="en">
                <a:solidFill>
                  <a:schemeClr val="dk1"/>
                </a:solidFill>
              </a:rPr>
              <a:t>: A roadmap or flowchart for future directions.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c78b7016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1c78b7016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c78b7016d_3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c78b7016d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c78b7016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c78b7016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1c78b7016d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1c78b7016d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c78b7016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c78b7016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c78b7016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c78b7016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C757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c78b7016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c78b7016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prepare the dataset for modeling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c78b7016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c78b7016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For segments considered valid, we extracted a range of traditional audio features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Figure 1 illustrates why spectral features are valuable: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 </a:t>
            </a:r>
            <a:r>
              <a:rPr lang="en" sz="1400">
                <a:solidFill>
                  <a:schemeClr val="dk1"/>
                </a:solidFill>
              </a:rPr>
              <a:t>Highlighting feature extraction from frequency bands.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c78b7016d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c78b7016d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These approaches allowed the models to learn features automatically without manual feature engineering.</a:t>
            </a:r>
            <a:endParaRPr sz="15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c78b7016d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c78b7016d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 ML models, such as …, were trained on the extracted features.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650" y="1243572"/>
            <a:ext cx="6138325" cy="4392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171975" y="238125"/>
            <a:ext cx="6310200" cy="27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/>
              <a:t>Speaker Verification using Machine and Deep Learning Approaches 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/>
              <a:t>on the VoxCeleb Dataset</a:t>
            </a:r>
            <a:endParaRPr sz="36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661450" y="3055950"/>
            <a:ext cx="2145900" cy="16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Yixiong Chen, Zuojun Zhou, Susan Wang, Yuhao Zheng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Dec. 6th, 2024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Methodology: DL Models</a:t>
            </a:r>
            <a:endParaRPr sz="3000"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63250"/>
            <a:ext cx="8763600" cy="3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Three Multilayer Perceptron (MLP) Architectures</a:t>
            </a:r>
            <a:r>
              <a:rPr lang="en" sz="2000">
                <a:solidFill>
                  <a:schemeClr val="dk1"/>
                </a:solidFill>
              </a:rPr>
              <a:t>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SmallNet, MediumNet, LargeNet.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trained from scratch using extracted embeddings.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Pre-trained Models (on 200-speaker subset)</a:t>
            </a:r>
            <a:r>
              <a:rPr lang="en" sz="2000">
                <a:solidFill>
                  <a:schemeClr val="dk1"/>
                </a:solidFill>
              </a:rPr>
              <a:t>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Wav2Vec: Fine-tuned for speaker classification.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YAMNet: Adapted from sound event detection to speaker tasks.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3020"/>
              <a:t>Evaluation Metrics</a:t>
            </a:r>
            <a:endParaRPr sz="3020"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23575"/>
            <a:ext cx="8763600" cy="3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Accuracy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% of correctly classified samples.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Primary metric for comparison.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Training Time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Qualitative assessment of computational overhead.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balances clarity in comparisons and real-world feasibility.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Experiment Setup</a:t>
            </a:r>
            <a:endParaRPr sz="3000"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086325"/>
            <a:ext cx="8520600" cy="3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Dataset: VoxCeleb (200-speaker subset used for consistency).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Data split: 80% training, 20% testing (no speaker overlap).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Inputs: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ML</a:t>
            </a:r>
            <a:r>
              <a:rPr lang="en" sz="2000">
                <a:solidFill>
                  <a:schemeClr val="dk1"/>
                </a:solidFill>
              </a:rPr>
              <a:t>: Hand-crafted features (e.g., MFCCs, ZCR).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DL</a:t>
            </a:r>
            <a:r>
              <a:rPr lang="en" sz="2000">
                <a:solidFill>
                  <a:schemeClr val="dk1"/>
                </a:solidFill>
              </a:rPr>
              <a:t>: Raw audio or spectrograms.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Baseline vs. fine-tuned models tested.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Machine Learning Results</a:t>
            </a:r>
            <a:endParaRPr b="1" sz="3000"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086325"/>
            <a:ext cx="8520600" cy="41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1835">
                <a:solidFill>
                  <a:schemeClr val="dk1"/>
                </a:solidFill>
              </a:rPr>
              <a:t>Baseline Performance</a:t>
            </a:r>
            <a:endParaRPr b="1" sz="1835">
              <a:solidFill>
                <a:schemeClr val="dk1"/>
              </a:solidFill>
            </a:endParaRPr>
          </a:p>
          <a:p>
            <a:pPr indent="-34512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35"/>
              <a:buChar char="●"/>
            </a:pPr>
            <a:r>
              <a:rPr b="1" lang="en" sz="1835">
                <a:solidFill>
                  <a:schemeClr val="dk1"/>
                </a:solidFill>
              </a:rPr>
              <a:t>Naive Bayes</a:t>
            </a:r>
            <a:r>
              <a:rPr lang="en" sz="1835">
                <a:solidFill>
                  <a:schemeClr val="dk1"/>
                </a:solidFill>
              </a:rPr>
              <a:t>: 24.15%</a:t>
            </a:r>
            <a:endParaRPr sz="1835">
              <a:solidFill>
                <a:schemeClr val="dk1"/>
              </a:solidFill>
            </a:endParaRPr>
          </a:p>
          <a:p>
            <a:pPr indent="-3451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5"/>
              <a:buChar char="●"/>
            </a:pPr>
            <a:r>
              <a:rPr b="1" lang="en" sz="1835">
                <a:solidFill>
                  <a:schemeClr val="dk1"/>
                </a:solidFill>
              </a:rPr>
              <a:t>Logistic Regression</a:t>
            </a:r>
            <a:r>
              <a:rPr lang="en" sz="1835">
                <a:solidFill>
                  <a:schemeClr val="dk1"/>
                </a:solidFill>
              </a:rPr>
              <a:t>: 36.41%</a:t>
            </a:r>
            <a:endParaRPr sz="1835">
              <a:solidFill>
                <a:schemeClr val="dk1"/>
              </a:solidFill>
            </a:endParaRPr>
          </a:p>
          <a:p>
            <a:pPr indent="-3451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5"/>
              <a:buChar char="●"/>
            </a:pPr>
            <a:r>
              <a:rPr b="1" lang="en" sz="1835">
                <a:solidFill>
                  <a:schemeClr val="dk1"/>
                </a:solidFill>
              </a:rPr>
              <a:t>Support Vector Machine (SVM)</a:t>
            </a:r>
            <a:r>
              <a:rPr lang="en" sz="1835">
                <a:solidFill>
                  <a:schemeClr val="dk1"/>
                </a:solidFill>
              </a:rPr>
              <a:t>: 37.61%</a:t>
            </a:r>
            <a:endParaRPr sz="1835">
              <a:solidFill>
                <a:schemeClr val="dk1"/>
              </a:solidFill>
            </a:endParaRPr>
          </a:p>
          <a:p>
            <a:pPr indent="-3451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5"/>
              <a:buChar char="●"/>
            </a:pPr>
            <a:r>
              <a:rPr b="1" lang="en" sz="1835">
                <a:solidFill>
                  <a:schemeClr val="dk1"/>
                </a:solidFill>
              </a:rPr>
              <a:t>Random Forest</a:t>
            </a:r>
            <a:r>
              <a:rPr lang="en" sz="1835">
                <a:solidFill>
                  <a:schemeClr val="dk1"/>
                </a:solidFill>
              </a:rPr>
              <a:t>: 33.83%</a:t>
            </a:r>
            <a:endParaRPr sz="18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1835">
                <a:solidFill>
                  <a:schemeClr val="dk1"/>
                </a:solidFill>
              </a:rPr>
              <a:t>Hyperparameter Optimization</a:t>
            </a:r>
            <a:endParaRPr b="1" sz="1835">
              <a:solidFill>
                <a:schemeClr val="dk1"/>
              </a:solidFill>
            </a:endParaRPr>
          </a:p>
          <a:p>
            <a:pPr indent="-34512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35"/>
              <a:buChar char="●"/>
            </a:pPr>
            <a:r>
              <a:rPr lang="en" sz="1835">
                <a:solidFill>
                  <a:schemeClr val="dk1"/>
                </a:solidFill>
              </a:rPr>
              <a:t>Optimized </a:t>
            </a:r>
            <a:r>
              <a:rPr b="1" lang="en" sz="1835">
                <a:solidFill>
                  <a:schemeClr val="dk1"/>
                </a:solidFill>
              </a:rPr>
              <a:t>XGBoost</a:t>
            </a:r>
            <a:r>
              <a:rPr lang="en" sz="1835">
                <a:solidFill>
                  <a:schemeClr val="dk1"/>
                </a:solidFill>
              </a:rPr>
              <a:t> achieved </a:t>
            </a:r>
            <a:r>
              <a:rPr b="1" lang="en" sz="1835">
                <a:solidFill>
                  <a:schemeClr val="dk1"/>
                </a:solidFill>
              </a:rPr>
              <a:t>35.35%</a:t>
            </a:r>
            <a:r>
              <a:rPr lang="en" sz="1835">
                <a:solidFill>
                  <a:schemeClr val="dk1"/>
                </a:solidFill>
              </a:rPr>
              <a:t> accuracy</a:t>
            </a:r>
            <a:endParaRPr sz="1835">
              <a:solidFill>
                <a:schemeClr val="dk1"/>
              </a:solidFill>
            </a:endParaRPr>
          </a:p>
          <a:p>
            <a:pPr indent="-3451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5"/>
              <a:buChar char="●"/>
            </a:pPr>
            <a:r>
              <a:rPr lang="en" sz="1835">
                <a:solidFill>
                  <a:schemeClr val="dk1"/>
                </a:solidFill>
              </a:rPr>
              <a:t>Key tuned parameters:</a:t>
            </a:r>
            <a:endParaRPr sz="1835">
              <a:solidFill>
                <a:schemeClr val="dk1"/>
              </a:solidFill>
            </a:endParaRPr>
          </a:p>
          <a:p>
            <a:pPr indent="-34512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5"/>
              <a:buChar char="○"/>
            </a:pPr>
            <a:r>
              <a:rPr lang="en" sz="1835">
                <a:solidFill>
                  <a:schemeClr val="dk1"/>
                </a:solidFill>
              </a:rPr>
              <a:t>Learning rate: 0.05</a:t>
            </a:r>
            <a:endParaRPr sz="1835">
              <a:solidFill>
                <a:schemeClr val="dk1"/>
              </a:solidFill>
            </a:endParaRPr>
          </a:p>
          <a:p>
            <a:pPr indent="-34512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5"/>
              <a:buChar char="○"/>
            </a:pPr>
            <a:r>
              <a:rPr lang="en" sz="1835">
                <a:solidFill>
                  <a:schemeClr val="dk1"/>
                </a:solidFill>
              </a:rPr>
              <a:t>Max depth: 10</a:t>
            </a:r>
            <a:endParaRPr sz="1835">
              <a:solidFill>
                <a:schemeClr val="dk1"/>
              </a:solidFill>
            </a:endParaRPr>
          </a:p>
          <a:p>
            <a:pPr indent="-34512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5"/>
              <a:buChar char="○"/>
            </a:pPr>
            <a:r>
              <a:rPr lang="en" sz="1835">
                <a:solidFill>
                  <a:schemeClr val="dk1"/>
                </a:solidFill>
              </a:rPr>
              <a:t>Estimators: 1000</a:t>
            </a:r>
            <a:endParaRPr sz="1835">
              <a:solidFill>
                <a:schemeClr val="dk1"/>
              </a:solidFill>
            </a:endParaRPr>
          </a:p>
          <a:p>
            <a:pPr indent="-34512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5"/>
              <a:buChar char="○"/>
            </a:pPr>
            <a:r>
              <a:rPr lang="en" sz="1835">
                <a:solidFill>
                  <a:schemeClr val="dk1"/>
                </a:solidFill>
              </a:rPr>
              <a:t>Subsample: 0.4</a:t>
            </a:r>
            <a:endParaRPr sz="243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258775" y="31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Deep Learning Results</a:t>
            </a:r>
            <a:endParaRPr b="1" sz="3000"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269550" y="964825"/>
            <a:ext cx="7257900" cy="41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MLP Models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SmallNet</a:t>
            </a:r>
            <a:r>
              <a:rPr lang="en" sz="1700">
                <a:solidFill>
                  <a:schemeClr val="dk1"/>
                </a:solidFill>
              </a:rPr>
              <a:t>: 69.94% training, 20.91% validation accuracy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MediumNet</a:t>
            </a:r>
            <a:r>
              <a:rPr lang="en" sz="1700">
                <a:solidFill>
                  <a:schemeClr val="dk1"/>
                </a:solidFill>
              </a:rPr>
              <a:t>: 63.83% training, 20.48% validation accuracy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LargeNet</a:t>
            </a:r>
            <a:r>
              <a:rPr lang="en" sz="1700">
                <a:solidFill>
                  <a:schemeClr val="dk1"/>
                </a:solidFill>
              </a:rPr>
              <a:t>: 78.49% training, 20.52% validation accuracy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Fine-Tuned Models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HuBERT</a:t>
            </a:r>
            <a:r>
              <a:rPr lang="en" sz="1700">
                <a:solidFill>
                  <a:schemeClr val="dk1"/>
                </a:solidFill>
              </a:rPr>
              <a:t>: Not fine-tuned; high computational cost.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Wav2Vec</a:t>
            </a:r>
            <a:r>
              <a:rPr lang="en" sz="1700">
                <a:solidFill>
                  <a:schemeClr val="dk1"/>
                </a:solidFill>
              </a:rPr>
              <a:t>: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Training: 84.92%; Validation: 60.03%.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YAMNet</a:t>
            </a:r>
            <a:r>
              <a:rPr lang="en" sz="1700">
                <a:solidFill>
                  <a:schemeClr val="dk1"/>
                </a:solidFill>
              </a:rPr>
              <a:t>: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Training: 74.09%; Validation: 18.99%.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Shows potential; needs further optimization.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258775" y="31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Deep Learning Results</a:t>
            </a:r>
            <a:endParaRPr b="1" sz="3000"/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450" y="1344700"/>
            <a:ext cx="4648449" cy="2614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20862"/>
            <a:ext cx="4568474" cy="253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258775" y="31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Deep Learning Results</a:t>
            </a:r>
            <a:endParaRPr b="1" sz="3000"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925" y="1717150"/>
            <a:ext cx="4572001" cy="2489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067" y="1688050"/>
            <a:ext cx="4678932" cy="25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11700" y="445025"/>
            <a:ext cx="85206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Key Findings</a:t>
            </a:r>
            <a:endParaRPr b="1" sz="3000"/>
          </a:p>
        </p:txBody>
      </p:sp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311700" y="1152475"/>
            <a:ext cx="8832300" cy="3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</a:rPr>
              <a:t>ML vs. DL:</a:t>
            </a:r>
            <a:endParaRPr b="1" sz="22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2200">
                <a:solidFill>
                  <a:schemeClr val="dk1"/>
                </a:solidFill>
              </a:rPr>
              <a:t>ML: Faster training, simpler, but lower accuracy.</a:t>
            </a:r>
            <a:endParaRPr sz="2200">
              <a:solidFill>
                <a:schemeClr val="dk1"/>
              </a:solidFill>
            </a:endParaRPr>
          </a:p>
          <a:p>
            <a:pPr indent="-368300" lvl="0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DL models, especially Wav2Vec, excel at speaker verification.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2200">
                <a:solidFill>
                  <a:schemeClr val="dk1"/>
                </a:solidFill>
              </a:rPr>
              <a:t>DL: Higher accuracy, computationally intensive.</a:t>
            </a:r>
            <a:endParaRPr sz="2200">
              <a:solidFill>
                <a:schemeClr val="dk1"/>
              </a:solidFill>
            </a:endParaRPr>
          </a:p>
          <a:p>
            <a:pPr indent="-368300" lvl="0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X</a:t>
            </a:r>
            <a:r>
              <a:rPr lang="en" sz="2200">
                <a:solidFill>
                  <a:schemeClr val="dk1"/>
                </a:solidFill>
              </a:rPr>
              <a:t>GBoost: Best ML model but lags behind DL.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Discussions</a:t>
            </a:r>
            <a:endParaRPr b="1" sz="3000"/>
          </a:p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311700" y="1152475"/>
            <a:ext cx="8578200" cy="3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Accuracy vs. Resource Efficiency:</a:t>
            </a:r>
            <a:endParaRPr b="1" sz="20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2000">
                <a:solidFill>
                  <a:schemeClr val="dk1"/>
                </a:solidFill>
              </a:rPr>
              <a:t>DL models excel in complex, large-scale tasks.</a:t>
            </a:r>
            <a:endParaRPr sz="20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2000">
                <a:solidFill>
                  <a:schemeClr val="dk1"/>
                </a:solidFill>
              </a:rPr>
              <a:t>ML methods suitable for constrained hardware or rapid prototyping.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Hybrid Approaches:</a:t>
            </a:r>
            <a:endParaRPr b="1" sz="20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2000">
                <a:solidFill>
                  <a:schemeClr val="dk1"/>
                </a:solidFill>
              </a:rPr>
              <a:t>Combine DL embeddings with ML classifiers.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Pre-trained Model Optimization:</a:t>
            </a:r>
            <a:endParaRPr b="1" sz="20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2000">
                <a:solidFill>
                  <a:schemeClr val="dk1"/>
                </a:solidFill>
              </a:rPr>
              <a:t>Techniques like pruning, quantization to reduce computational demands.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Conclusion, Future Work</a:t>
            </a:r>
            <a:endParaRPr b="1" sz="3000"/>
          </a:p>
        </p:txBody>
      </p:sp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DL models (Wav2Vec) significantly outperform ML in speaker verification.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ML remains viable for lightweight applications.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Future Directions: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Efficient DL methods for resource-limited environments.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Enhanced pre-training for speaker-specific tasks.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Hybrid models balancing accuracy and cost.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1000" y="1262525"/>
            <a:ext cx="4680981" cy="34007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Introduction</a:t>
            </a:r>
            <a:endParaRPr sz="30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4296600" y="1017725"/>
            <a:ext cx="4778700" cy="40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Speak Verification</a:t>
            </a:r>
            <a:r>
              <a:rPr lang="en" sz="2000">
                <a:solidFill>
                  <a:schemeClr val="dk1"/>
                </a:solidFill>
              </a:rPr>
              <a:t>: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recognize who is speaking from a clip of audio recordings accurately.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Importance: 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Device unlocking, Touchless control, create personalization, etc.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h</a:t>
            </a:r>
            <a:r>
              <a:rPr lang="en" sz="2000">
                <a:solidFill>
                  <a:schemeClr val="dk1"/>
                </a:solidFill>
              </a:rPr>
              <a:t>uge r</a:t>
            </a:r>
            <a:r>
              <a:rPr lang="en" sz="2000">
                <a:solidFill>
                  <a:schemeClr val="dk1"/>
                </a:solidFill>
              </a:rPr>
              <a:t>eal-world usage with a focus on security and usability.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References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311700" y="1152475"/>
            <a:ext cx="8832300" cy="3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525">
                <a:solidFill>
                  <a:schemeClr val="dk1"/>
                </a:solidFill>
              </a:rPr>
              <a:t>[1] McFee, B., et al. ”librosa: Audio and music signal analysis in python.” Proceedings of the 14th Python in Science Conference. 2015.</a:t>
            </a:r>
            <a:endParaRPr sz="15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525">
                <a:solidFill>
                  <a:schemeClr val="dk1"/>
                </a:solidFill>
              </a:rPr>
              <a:t>[2] Chen, T., and Guestrin, C. ”XGBoost: A scalable tree boosting system.” Proceedings of the 22nd ACM SIGKDD International Conference on Knowledge Discovery and Data Mining. 2016.</a:t>
            </a:r>
            <a:endParaRPr sz="15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525">
                <a:solidFill>
                  <a:schemeClr val="dk1"/>
                </a:solidFill>
              </a:rPr>
              <a:t>[3] Schneider, S., Baevski, A., Collobert, R., Auli, M. (2019). ”Wav2vec: Unsupervised pre-training for speech recognition.” In Advances in Neural Information Processing Systems (pp. 8012-8022).</a:t>
            </a:r>
            <a:endParaRPr sz="15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525">
                <a:solidFill>
                  <a:schemeClr val="dk1"/>
                </a:solidFill>
              </a:rPr>
              <a:t>[4] Hsu, W.-N., Heigold, G., Bollegala, D., Chen, J., Eisenschlos, J., Raffel, C., Auli, M. (2021). ”HuBERT: Self-Supervised Speech Representation Learning by Masked Prediction of Hidden Units.” arXiv preprint</a:t>
            </a:r>
            <a:endParaRPr sz="15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525">
                <a:solidFill>
                  <a:schemeClr val="dk1"/>
                </a:solidFill>
              </a:rPr>
              <a:t>arXiv:2106.07447.</a:t>
            </a:r>
            <a:endParaRPr sz="15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525">
                <a:solidFill>
                  <a:schemeClr val="dk1"/>
                </a:solidFill>
              </a:rPr>
              <a:t>[5] Campbell, N., Klatt, D., Bergstra, J., Bergstra, S. (2020). ”YAM-Net: A Pretrained Audio Event Classification Model and Dataset.” arXivpreprint arXiv:2009.03029.</a:t>
            </a:r>
            <a:endParaRPr sz="15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525">
                <a:solidFill>
                  <a:schemeClr val="dk1"/>
                </a:solidFill>
              </a:rPr>
              <a:t>[6] Praat Developers. ”pyin: Pitch tracking.” https://librosa.org/doc/main/generated/librosa.pyin.html</a:t>
            </a:r>
            <a:endParaRPr sz="15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525">
                <a:solidFill>
                  <a:schemeClr val="dk1"/>
                </a:solidFill>
              </a:rPr>
              <a:t>[7] Loshchilov, I., Hutter, F. (2017). ”Decoupled Weight Decay Regularization.” arXiv preprint arXiv:1711.05101.</a:t>
            </a:r>
            <a:endParaRPr sz="15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525">
                <a:solidFill>
                  <a:schemeClr val="dk1"/>
                </a:solidFill>
              </a:rPr>
              <a:t>[8] TensorFlow Hub Team. ”TensorFlow Hub.” https://www.tensorflow.org/hub.</a:t>
            </a:r>
            <a:endParaRPr sz="1765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2338800" y="1862100"/>
            <a:ext cx="44664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Thank You!</a:t>
            </a:r>
            <a:endParaRPr b="1"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Any </a:t>
            </a:r>
            <a:r>
              <a:rPr b="1" lang="en" sz="3300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Project Goal</a:t>
            </a:r>
            <a:endParaRPr sz="3000"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00650" y="1336150"/>
            <a:ext cx="8343900" cy="3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B</a:t>
            </a:r>
            <a:r>
              <a:rPr lang="en" sz="2000">
                <a:solidFill>
                  <a:schemeClr val="dk1"/>
                </a:solidFill>
              </a:rPr>
              <a:t>uild &gt;1 models that can accurately recognize who is speaking from audio recordings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compare the performance of Machine Learning</a:t>
            </a:r>
            <a:r>
              <a:rPr lang="en" sz="2000">
                <a:solidFill>
                  <a:schemeClr val="dk1"/>
                </a:solidFill>
              </a:rPr>
              <a:t> and </a:t>
            </a:r>
            <a:r>
              <a:rPr lang="en" sz="2000">
                <a:solidFill>
                  <a:schemeClr val="dk1"/>
                </a:solidFill>
              </a:rPr>
              <a:t>Deep Learning</a:t>
            </a:r>
            <a:r>
              <a:rPr lang="en" sz="2000">
                <a:solidFill>
                  <a:schemeClr val="dk1"/>
                </a:solidFill>
              </a:rPr>
              <a:t> approaches on the in different situations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Dataset Overview: VoxCeleb</a:t>
            </a:r>
            <a:endParaRPr b="1" sz="300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8875"/>
            <a:ext cx="9144003" cy="343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1580"/>
            <a:ext cx="9144003" cy="259854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3020"/>
              <a:t>Dataset Overview</a:t>
            </a:r>
            <a:endParaRPr b="1" sz="3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3404575"/>
            <a:ext cx="8128500" cy="15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Key Features: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Diversity and scale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Real-world noises and variability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Opportunity for preprocessing and augmentation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Data Preprocessing</a:t>
            </a:r>
            <a:endParaRPr b="1" sz="3000"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36800"/>
            <a:ext cx="8520600" cy="4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Normalization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resample to 16 kHz </a:t>
            </a:r>
            <a:endParaRPr sz="2000">
              <a:solidFill>
                <a:schemeClr val="dk1"/>
              </a:solidFill>
            </a:endParaRPr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maintain uniform time resolution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trimmed to remove silence and background noise</a:t>
            </a:r>
            <a:endParaRPr sz="2000">
              <a:solidFill>
                <a:schemeClr val="dk1"/>
              </a:solidFill>
            </a:endParaRPr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focus on speech segments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Augmentation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time masking, pitch shifting, noise addition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increase robustness to real-world variability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175" y="1617775"/>
            <a:ext cx="4572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Feature Extraction</a:t>
            </a:r>
            <a:endParaRPr b="1" sz="3000"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0800"/>
            <a:ext cx="4755000" cy="3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For traditional ML models: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Pitch</a:t>
            </a:r>
            <a:r>
              <a:rPr lang="en" sz="2000">
                <a:solidFill>
                  <a:schemeClr val="dk1"/>
                </a:solidFill>
              </a:rPr>
              <a:t>: Mean and standard deviation of fundamental frequency (f0) </a:t>
            </a: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MFCCs</a:t>
            </a:r>
            <a:r>
              <a:rPr lang="en" sz="2000">
                <a:solidFill>
                  <a:schemeClr val="dk1"/>
                </a:solidFill>
              </a:rPr>
              <a:t>: 13 Mel-Frequency Cepstral coefficients and their deltas.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Spectral Features</a:t>
            </a:r>
            <a:r>
              <a:rPr lang="en" sz="2000">
                <a:solidFill>
                  <a:schemeClr val="dk1"/>
                </a:solidFill>
              </a:rPr>
              <a:t>:</a:t>
            </a:r>
            <a:r>
              <a:rPr lang="en" sz="2000">
                <a:solidFill>
                  <a:schemeClr val="dk1"/>
                </a:solidFill>
              </a:rPr>
              <a:t> Centroid, contrast, and chroma.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Energy, Zero-Crossing Rate (ZCR)</a:t>
            </a:r>
            <a:r>
              <a:rPr lang="en" sz="2000">
                <a:solidFill>
                  <a:schemeClr val="dk1"/>
                </a:solidFill>
              </a:rPr>
              <a:t>: Capture signal dynamics.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Feature Extraction</a:t>
            </a:r>
            <a:endParaRPr b="1" sz="3000"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64150"/>
            <a:ext cx="4133400" cy="3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For DL models: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Direct use of raw audio or log-Mel spectrograms.</a:t>
            </a:r>
            <a:endParaRPr sz="2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025" y="837425"/>
            <a:ext cx="2705024" cy="35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Methodology: ML Models</a:t>
            </a:r>
            <a:endParaRPr sz="3000"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24475"/>
            <a:ext cx="8520600" cy="41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Support Vector Machines (SVM):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Kernels: Linear, RBF.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Tuned Parameters using grid search: C (regularization), γ (kernel coefficient).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Random Forest: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Decision trees optimized for depth and estimators.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XGBoost: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Advanced tree-based model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